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60"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81" d="100"/>
          <a:sy n="81" d="100"/>
        </p:scale>
        <p:origin x="-166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12/05/2019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5/12/2019 6:46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CuadroTexto 11"/>
          <p:cNvSpPr txBox="1"/>
          <p:nvPr/>
        </p:nvSpPr>
        <p:spPr>
          <a:xfrm>
            <a:off x="-4884" y="4122674"/>
            <a:ext cx="8620850" cy="1200329"/>
          </a:xfrm>
          <a:prstGeom prst="rect">
            <a:avLst/>
          </a:prstGeom>
          <a:noFill/>
        </p:spPr>
        <p:txBody>
          <a:bodyPr wrap="square">
            <a:spAutoFit/>
          </a:bodyPr>
          <a:lstStyle/>
          <a:p>
            <a:pPr fontAlgn="base">
              <a:spcBef>
                <a:spcPct val="0"/>
              </a:spcBef>
              <a:spcAft>
                <a:spcPct val="0"/>
              </a:spcAft>
              <a:defRPr/>
            </a:pPr>
            <a:r>
              <a:rPr lang="es-ES" dirty="0" smtClean="0">
                <a:solidFill>
                  <a:srgbClr val="000000"/>
                </a:solidFill>
                <a:effectLst>
                  <a:outerShdw blurRad="38100" dist="38100" dir="2700000" algn="tl">
                    <a:srgbClr val="C0C0C0"/>
                  </a:outerShdw>
                </a:effectLst>
                <a:latin typeface="Arial" charset="0"/>
                <a:cs typeface="Arial" charset="0"/>
              </a:rPr>
              <a:t> </a:t>
            </a:r>
            <a:r>
              <a:rPr lang="es-ES" dirty="0">
                <a:solidFill>
                  <a:srgbClr val="000000"/>
                </a:solidFill>
                <a:effectLst>
                  <a:outerShdw blurRad="38100" dist="38100" dir="2700000" algn="tl">
                    <a:srgbClr val="C0C0C0"/>
                  </a:outerShdw>
                </a:effectLst>
                <a:latin typeface="Arial" charset="0"/>
                <a:cs typeface="Arial" charset="0"/>
              </a:rPr>
              <a:t>	</a:t>
            </a:r>
            <a:r>
              <a:rPr lang="es-ES" dirty="0" smtClean="0">
                <a:solidFill>
                  <a:srgbClr val="000000"/>
                </a:solidFill>
                <a:effectLst>
                  <a:outerShdw blurRad="38100" dist="38100" dir="2700000" algn="tl">
                    <a:srgbClr val="C0C0C0"/>
                  </a:outerShdw>
                </a:effectLst>
                <a:latin typeface="Arial" charset="0"/>
                <a:cs typeface="Arial" charset="0"/>
              </a:rPr>
              <a:t>Ana Fierro </a:t>
            </a:r>
            <a:r>
              <a:rPr lang="es-ES" dirty="0" err="1" smtClean="0">
                <a:solidFill>
                  <a:srgbClr val="000000"/>
                </a:solidFill>
                <a:effectLst>
                  <a:outerShdw blurRad="38100" dist="38100" dir="2700000" algn="tl">
                    <a:srgbClr val="C0C0C0"/>
                  </a:outerShdw>
                </a:effectLst>
                <a:latin typeface="Arial" charset="0"/>
                <a:cs typeface="Arial" charset="0"/>
              </a:rPr>
              <a:t>Urturi</a:t>
            </a:r>
            <a:r>
              <a:rPr lang="es-ES" dirty="0" smtClean="0">
                <a:solidFill>
                  <a:srgbClr val="000000"/>
                </a:solidFill>
                <a:effectLst>
                  <a:outerShdw blurRad="38100" dist="38100" dir="2700000" algn="tl">
                    <a:srgbClr val="C0C0C0"/>
                  </a:outerShdw>
                </a:effectLst>
                <a:latin typeface="Arial" charset="0"/>
                <a:cs typeface="Arial" charset="0"/>
              </a:rPr>
              <a:t>. Pediatra. C.S. Pisuerga .Arroyo de la Encomienda     </a:t>
            </a:r>
          </a:p>
          <a:p>
            <a:pPr fontAlgn="base">
              <a:spcBef>
                <a:spcPct val="0"/>
              </a:spcBef>
              <a:spcAft>
                <a:spcPct val="0"/>
              </a:spcAft>
              <a:defRPr/>
            </a:pPr>
            <a:r>
              <a:rPr lang="es-ES" dirty="0">
                <a:solidFill>
                  <a:srgbClr val="000000"/>
                </a:solidFill>
                <a:effectLst>
                  <a:outerShdw blurRad="38100" dist="38100" dir="2700000" algn="tl">
                    <a:srgbClr val="C0C0C0"/>
                  </a:outerShdw>
                </a:effectLst>
                <a:latin typeface="Arial" charset="0"/>
                <a:cs typeface="Arial" charset="0"/>
              </a:rPr>
              <a:t> </a:t>
            </a:r>
            <a:r>
              <a:rPr lang="es-ES" dirty="0" smtClean="0">
                <a:solidFill>
                  <a:srgbClr val="000000"/>
                </a:solidFill>
                <a:effectLst>
                  <a:outerShdw blurRad="38100" dist="38100" dir="2700000" algn="tl">
                    <a:srgbClr val="C0C0C0"/>
                  </a:outerShdw>
                </a:effectLst>
                <a:latin typeface="Arial" charset="0"/>
                <a:cs typeface="Arial" charset="0"/>
              </a:rPr>
              <a:t>              Valladolid</a:t>
            </a:r>
            <a:endParaRPr lang="es-ES"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dirty="0" smtClean="0">
                <a:solidFill>
                  <a:srgbClr val="000000"/>
                </a:solidFill>
                <a:effectLst>
                  <a:outerShdw blurRad="38100" dist="38100" dir="2700000" algn="tl">
                    <a:srgbClr val="C0C0C0"/>
                  </a:outerShdw>
                </a:effectLst>
                <a:latin typeface="Arial" charset="0"/>
                <a:cs typeface="Arial" charset="0"/>
              </a:rPr>
              <a:t> </a:t>
            </a:r>
            <a:r>
              <a:rPr lang="es-ES" dirty="0">
                <a:solidFill>
                  <a:srgbClr val="000000"/>
                </a:solidFill>
                <a:effectLst>
                  <a:outerShdw blurRad="38100" dist="38100" dir="2700000" algn="tl">
                    <a:srgbClr val="C0C0C0"/>
                  </a:outerShdw>
                </a:effectLst>
                <a:latin typeface="Arial" charset="0"/>
                <a:cs typeface="Arial" charset="0"/>
              </a:rPr>
              <a:t>	</a:t>
            </a:r>
            <a:r>
              <a:rPr lang="es-ES" dirty="0" smtClean="0">
                <a:solidFill>
                  <a:srgbClr val="000000"/>
                </a:solidFill>
                <a:effectLst>
                  <a:outerShdw blurRad="38100" dist="38100" dir="2700000" algn="tl">
                    <a:srgbClr val="C0C0C0"/>
                  </a:outerShdw>
                </a:effectLst>
                <a:latin typeface="Arial" charset="0"/>
                <a:cs typeface="Arial" charset="0"/>
              </a:rPr>
              <a:t>Ana I. San Juan González. Maestra Ed Infantil y Ed. Primaria.</a:t>
            </a:r>
          </a:p>
          <a:p>
            <a:pPr fontAlgn="base">
              <a:spcBef>
                <a:spcPct val="0"/>
              </a:spcBef>
              <a:spcAft>
                <a:spcPct val="0"/>
              </a:spcAft>
              <a:defRPr/>
            </a:pPr>
            <a:r>
              <a:rPr lang="es-ES" dirty="0">
                <a:solidFill>
                  <a:srgbClr val="000000"/>
                </a:solidFill>
                <a:effectLst>
                  <a:outerShdw blurRad="38100" dist="38100" dir="2700000" algn="tl">
                    <a:srgbClr val="C0C0C0"/>
                  </a:outerShdw>
                </a:effectLst>
                <a:latin typeface="Arial" charset="0"/>
                <a:cs typeface="Arial" charset="0"/>
              </a:rPr>
              <a:t> </a:t>
            </a:r>
            <a:r>
              <a:rPr lang="es-ES" dirty="0" smtClean="0">
                <a:solidFill>
                  <a:srgbClr val="000000"/>
                </a:solidFill>
                <a:effectLst>
                  <a:outerShdw blurRad="38100" dist="38100" dir="2700000" algn="tl">
                    <a:srgbClr val="C0C0C0"/>
                  </a:outerShdw>
                </a:effectLst>
                <a:latin typeface="Arial" charset="0"/>
                <a:cs typeface="Arial" charset="0"/>
              </a:rPr>
              <a:t>              Guardería Infantil Educa. Arroyo de la Encomienda. Valladolid </a:t>
            </a:r>
            <a:endParaRPr lang="es-ES" dirty="0">
              <a:solidFill>
                <a:srgbClr val="000000"/>
              </a:solidFill>
              <a:effectLst>
                <a:outerShdw blurRad="38100" dist="38100" dir="2700000" algn="tl">
                  <a:srgbClr val="C0C0C0"/>
                </a:outerShdw>
              </a:effectLst>
              <a:latin typeface="Arial" charset="0"/>
              <a:cs typeface="Arial" charset="0"/>
            </a:endParaRPr>
          </a:p>
        </p:txBody>
      </p:sp>
      <p:sp>
        <p:nvSpPr>
          <p:cNvPr id="6" name="5 Rectángulo redondeado"/>
          <p:cNvSpPr/>
          <p:nvPr/>
        </p:nvSpPr>
        <p:spPr bwMode="auto">
          <a:xfrm>
            <a:off x="835184" y="1563391"/>
            <a:ext cx="7444422" cy="1615439"/>
          </a:xfrm>
          <a:prstGeom prst="roundRect">
            <a:avLst/>
          </a:prstGeom>
          <a:solidFill>
            <a:schemeClr val="bg2">
              <a:lumMod val="40000"/>
              <a:lumOff val="60000"/>
            </a:schemeClr>
          </a:solidFill>
          <a:ln>
            <a:solidFill>
              <a:schemeClr val="bg2">
                <a:lumMod val="75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rgbClr val="FFC000"/>
              </a:solidFill>
              <a:latin typeface="Segoe" pitchFamily="34" charset="0"/>
            </a:endParaRPr>
          </a:p>
        </p:txBody>
      </p:sp>
      <p:sp>
        <p:nvSpPr>
          <p:cNvPr id="7" name="6 Rectángulo"/>
          <p:cNvSpPr/>
          <p:nvPr/>
        </p:nvSpPr>
        <p:spPr>
          <a:xfrm>
            <a:off x="1175385" y="1502247"/>
            <a:ext cx="6869430" cy="1384995"/>
          </a:xfrm>
          <a:prstGeom prst="rect">
            <a:avLst/>
          </a:prstGeom>
          <a:noFill/>
        </p:spPr>
        <p:txBody>
          <a:bodyPr wrap="square">
            <a:spAutoFit/>
          </a:bodyPr>
          <a:lstStyle/>
          <a:p>
            <a:pPr algn="ctr"/>
            <a:endParaRPr lang="es-ES" sz="2800" b="1" i="1" dirty="0" smtClean="0">
              <a:solidFill>
                <a:srgbClr val="FFC000"/>
              </a:solidFill>
            </a:endParaRPr>
          </a:p>
          <a:p>
            <a:pPr algn="ctr"/>
            <a:r>
              <a:rPr lang="es-ES" sz="2800" b="1" i="1" dirty="0" smtClean="0">
                <a:solidFill>
                  <a:srgbClr val="FF0000"/>
                </a:solidFill>
                <a:latin typeface="Arial" panose="020B0604020202020204" pitchFamily="34" charset="0"/>
                <a:cs typeface="Arial" panose="020B0604020202020204" pitchFamily="34" charset="0"/>
              </a:rPr>
              <a:t>Importancia </a:t>
            </a:r>
            <a:r>
              <a:rPr lang="es-ES" sz="2800" b="1" i="1" dirty="0">
                <a:solidFill>
                  <a:srgbClr val="FF0000"/>
                </a:solidFill>
                <a:latin typeface="Arial" panose="020B0604020202020204" pitchFamily="34" charset="0"/>
                <a:cs typeface="Arial" panose="020B0604020202020204" pitchFamily="34" charset="0"/>
              </a:rPr>
              <a:t>del juego en el desarrollo de </a:t>
            </a:r>
            <a:r>
              <a:rPr lang="es-ES" sz="2800" b="1" i="1" dirty="0" smtClean="0">
                <a:solidFill>
                  <a:srgbClr val="FF0000"/>
                </a:solidFill>
                <a:latin typeface="Arial" panose="020B0604020202020204" pitchFamily="34" charset="0"/>
                <a:cs typeface="Arial" panose="020B0604020202020204" pitchFamily="34" charset="0"/>
              </a:rPr>
              <a:t> niños/as  </a:t>
            </a:r>
            <a:r>
              <a:rPr lang="es-ES" sz="2800" b="1" i="1" dirty="0">
                <a:solidFill>
                  <a:srgbClr val="FF0000"/>
                </a:solidFill>
                <a:latin typeface="Arial" panose="020B0604020202020204" pitchFamily="34" charset="0"/>
                <a:cs typeface="Arial" panose="020B0604020202020204" pitchFamily="34" charset="0"/>
              </a:rPr>
              <a:t>de 6 a 12 meses</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10546" y="4476750"/>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665278" cy="609398"/>
          </a:xfrm>
        </p:spPr>
        <p:txBody>
          <a:bodyPr numCol="1" anchorCtr="0" compatLnSpc="1">
            <a:prstTxWarp prst="textNoShape">
              <a:avLst/>
            </a:prstTxWarp>
          </a:bodyPr>
          <a:lstStyle/>
          <a:p>
            <a:pPr eaLnBrk="1" hangingPunct="1">
              <a:defRPr/>
            </a:pPr>
            <a:r>
              <a:rPr lang="es-ES" sz="4400" dirty="0" smtClean="0">
                <a:ln>
                  <a:noFill/>
                </a:ln>
                <a:solidFill>
                  <a:srgbClr val="FFC000"/>
                </a:solidFill>
                <a:effectLst>
                  <a:outerShdw blurRad="38100" dist="38100" dir="2700000" algn="tl">
                    <a:srgbClr val="000000">
                      <a:alpha val="43137"/>
                    </a:srgbClr>
                  </a:outerShdw>
                </a:effectLst>
              </a:rPr>
              <a:t>Aprender y divertirse jugando</a:t>
            </a:r>
            <a:endParaRPr lang="es-ES" sz="4400" dirty="0">
              <a:ln>
                <a:noFill/>
              </a:ln>
              <a:solidFill>
                <a:srgbClr val="FFC000"/>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684020"/>
            <a:ext cx="7813675" cy="4708981"/>
          </a:xfrm>
        </p:spPr>
        <p:txBody>
          <a:bodyPr/>
          <a:lstStyle/>
          <a:p>
            <a:pPr eaLnBrk="1" hangingPunct="1">
              <a:buFontTx/>
              <a:buNone/>
            </a:pPr>
            <a:endParaRPr lang="es-ES" dirty="0"/>
          </a:p>
          <a:p>
            <a:pPr lvl="1" eaLnBrk="1" hangingPunct="1"/>
            <a:r>
              <a:rPr lang="es-ES" dirty="0" smtClean="0">
                <a:solidFill>
                  <a:srgbClr val="0070C0"/>
                </a:solidFill>
              </a:rPr>
              <a:t>Mejoran su desarrollo psicomotor</a:t>
            </a:r>
          </a:p>
          <a:p>
            <a:pPr lvl="1" eaLnBrk="1" hangingPunct="1"/>
            <a:r>
              <a:rPr lang="es-ES" dirty="0" smtClean="0">
                <a:solidFill>
                  <a:srgbClr val="0070C0"/>
                </a:solidFill>
              </a:rPr>
              <a:t>Habilidades sociales</a:t>
            </a:r>
          </a:p>
          <a:p>
            <a:pPr lvl="1" eaLnBrk="1" hangingPunct="1"/>
            <a:r>
              <a:rPr lang="es-ES" dirty="0" smtClean="0">
                <a:solidFill>
                  <a:srgbClr val="0070C0"/>
                </a:solidFill>
              </a:rPr>
              <a:t>Desarrollo intelectual</a:t>
            </a:r>
          </a:p>
          <a:p>
            <a:pPr lvl="1" eaLnBrk="1" hangingPunct="1"/>
            <a:r>
              <a:rPr lang="es-ES" dirty="0" smtClean="0">
                <a:solidFill>
                  <a:srgbClr val="0070C0"/>
                </a:solidFill>
              </a:rPr>
              <a:t>Estimula la imaginación y creatividad</a:t>
            </a:r>
          </a:p>
          <a:p>
            <a:pPr lvl="1" eaLnBrk="1" hangingPunct="1"/>
            <a:r>
              <a:rPr lang="es-ES" dirty="0" smtClean="0">
                <a:solidFill>
                  <a:srgbClr val="0070C0"/>
                </a:solidFill>
              </a:rPr>
              <a:t>Ayuda al equilibrio emocional</a:t>
            </a:r>
          </a:p>
          <a:p>
            <a:pPr marL="517525" lvl="1" indent="0" eaLnBrk="1" hangingPunct="1">
              <a:buNone/>
            </a:pPr>
            <a:endParaRPr lang="es-ES" dirty="0" smtClean="0">
              <a:solidFill>
                <a:srgbClr val="0070C0"/>
              </a:solidFill>
            </a:endParaRPr>
          </a:p>
          <a:p>
            <a:pPr lvl="1" eaLnBrk="1" hangingPunct="1"/>
            <a:endParaRPr lang="es-ES" dirty="0" smtClean="0"/>
          </a:p>
          <a:p>
            <a:pPr lvl="1" eaLnBrk="1" hangingPunct="1"/>
            <a:endParaRPr lang="es-ES" dirty="0" smtClean="0"/>
          </a:p>
          <a:p>
            <a:pPr lvl="1" eaLnBrk="1" hangingPunct="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2" name="1 CuadroTexto"/>
          <p:cNvSpPr txBox="1"/>
          <p:nvPr/>
        </p:nvSpPr>
        <p:spPr>
          <a:xfrm>
            <a:off x="3467100" y="1470660"/>
            <a:ext cx="1821180" cy="369332"/>
          </a:xfrm>
          <a:prstGeom prst="rect">
            <a:avLst/>
          </a:prstGeom>
          <a:noFill/>
        </p:spPr>
        <p:txBody>
          <a:bodyPr wrap="square" rtlCol="0">
            <a:spAutoFit/>
          </a:bodyPr>
          <a:lstStyle/>
          <a:p>
            <a:r>
              <a:rPr lang="es-ES" dirty="0" smtClean="0"/>
              <a:t>JUGAR</a:t>
            </a:r>
            <a:endParaRPr lang="es-ES" dirty="0"/>
          </a:p>
        </p:txBody>
      </p:sp>
      <p:sp>
        <p:nvSpPr>
          <p:cNvPr id="5" name="4 Nube"/>
          <p:cNvSpPr/>
          <p:nvPr/>
        </p:nvSpPr>
        <p:spPr bwMode="auto">
          <a:xfrm>
            <a:off x="3139440" y="1117600"/>
            <a:ext cx="1813560" cy="906780"/>
          </a:xfrm>
          <a:prstGeom prst="cloud">
            <a:avLst/>
          </a:prstGeom>
          <a:solidFill>
            <a:schemeClr val="bg2">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chemeClr val="tx1"/>
              </a:solidFill>
              <a:latin typeface="Segoe" pitchFamily="34" charset="0"/>
            </a:endParaRPr>
          </a:p>
        </p:txBody>
      </p:sp>
      <p:sp>
        <p:nvSpPr>
          <p:cNvPr id="7" name="6 CuadroTexto"/>
          <p:cNvSpPr txBox="1"/>
          <p:nvPr/>
        </p:nvSpPr>
        <p:spPr>
          <a:xfrm>
            <a:off x="3383280" y="1310640"/>
            <a:ext cx="1325880" cy="400110"/>
          </a:xfrm>
          <a:prstGeom prst="rect">
            <a:avLst/>
          </a:prstGeom>
          <a:noFill/>
        </p:spPr>
        <p:txBody>
          <a:bodyPr wrap="square" rtlCol="0">
            <a:spAutoFit/>
          </a:bodyPr>
          <a:lstStyle/>
          <a:p>
            <a:pPr algn="ctr"/>
            <a:r>
              <a:rPr lang="es-ES" sz="2000" b="1" dirty="0" smtClean="0">
                <a:solidFill>
                  <a:srgbClr val="FF0000"/>
                </a:solidFill>
              </a:rPr>
              <a:t>JUGANDO</a:t>
            </a:r>
            <a:endParaRPr lang="es-ES" sz="2000" b="1" dirty="0">
              <a:solidFill>
                <a:srgbClr val="FF0000"/>
              </a:solidFill>
            </a:endParaRPr>
          </a:p>
        </p:txBody>
      </p:sp>
      <p:sp>
        <p:nvSpPr>
          <p:cNvPr id="10" name="9 Explosión 2"/>
          <p:cNvSpPr/>
          <p:nvPr/>
        </p:nvSpPr>
        <p:spPr bwMode="auto">
          <a:xfrm>
            <a:off x="2628900" y="4572000"/>
            <a:ext cx="2979420" cy="1120140"/>
          </a:xfrm>
          <a:prstGeom prst="irregularSeal2">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rgbClr val="FFFF00"/>
              </a:solidFill>
              <a:latin typeface="Segoe" pitchFamily="34" charset="0"/>
            </a:endParaRPr>
          </a:p>
        </p:txBody>
      </p:sp>
      <p:sp>
        <p:nvSpPr>
          <p:cNvPr id="11" name="10 CuadroTexto"/>
          <p:cNvSpPr txBox="1"/>
          <p:nvPr/>
        </p:nvSpPr>
        <p:spPr>
          <a:xfrm>
            <a:off x="3310890" y="4966883"/>
            <a:ext cx="1642110" cy="369332"/>
          </a:xfrm>
          <a:prstGeom prst="rect">
            <a:avLst/>
          </a:prstGeom>
          <a:noFill/>
        </p:spPr>
        <p:txBody>
          <a:bodyPr wrap="square" rtlCol="0">
            <a:spAutoFit/>
          </a:bodyPr>
          <a:lstStyle/>
          <a:p>
            <a:r>
              <a:rPr lang="es-ES" b="1" dirty="0" smtClean="0">
                <a:solidFill>
                  <a:schemeClr val="bg1"/>
                </a:solidFill>
              </a:rPr>
              <a:t>SE DIVIERTEN</a:t>
            </a:r>
            <a:endParaRPr lang="es-ES" b="1" dirty="0">
              <a:solidFill>
                <a:schemeClr val="bg1"/>
              </a:solidFill>
            </a:endParaRPr>
          </a:p>
        </p:txBody>
      </p: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10546" y="4476750"/>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1479" y="323850"/>
            <a:ext cx="8351520" cy="664797"/>
          </a:xfrm>
        </p:spPr>
        <p:txBody>
          <a:bodyPr/>
          <a:lstStyle/>
          <a:p>
            <a:r>
              <a:rPr lang="es-ES" dirty="0" smtClean="0">
                <a:solidFill>
                  <a:srgbClr val="FFC000"/>
                </a:solidFill>
              </a:rPr>
              <a:t>Juegos y juguetes</a:t>
            </a:r>
            <a:endParaRPr lang="es-ES" dirty="0">
              <a:solidFill>
                <a:srgbClr val="FFC000"/>
              </a:solidFill>
            </a:endParaRPr>
          </a:p>
        </p:txBody>
      </p:sp>
      <p:sp>
        <p:nvSpPr>
          <p:cNvPr id="3" name="2 Marcador de contenido"/>
          <p:cNvSpPr>
            <a:spLocks noGrp="1"/>
          </p:cNvSpPr>
          <p:nvPr>
            <p:ph idx="1"/>
          </p:nvPr>
        </p:nvSpPr>
        <p:spPr>
          <a:xfrm>
            <a:off x="1077351" y="2059402"/>
            <a:ext cx="6377940" cy="2701925"/>
          </a:xfrm>
        </p:spPr>
        <p:txBody>
          <a:bodyPr/>
          <a:lstStyle/>
          <a:p>
            <a:r>
              <a:rPr lang="es-ES" sz="2800" dirty="0" smtClean="0"/>
              <a:t>Pelotas grandes de plástico o tela</a:t>
            </a:r>
          </a:p>
          <a:p>
            <a:r>
              <a:rPr lang="es-ES" sz="2800" dirty="0" smtClean="0"/>
              <a:t>Alfombra de actividades</a:t>
            </a:r>
          </a:p>
          <a:p>
            <a:r>
              <a:rPr lang="es-ES" sz="2800" dirty="0" smtClean="0"/>
              <a:t>Construcciones de piezas grandes de diferentes tamaños y colores</a:t>
            </a:r>
          </a:p>
          <a:p>
            <a:r>
              <a:rPr lang="es-ES" sz="2800" dirty="0" smtClean="0"/>
              <a:t>Objetos sonoros, escuchar música</a:t>
            </a:r>
          </a:p>
          <a:p>
            <a:r>
              <a:rPr lang="es-ES" sz="2800" dirty="0" smtClean="0"/>
              <a:t>Hablarles, cantarles canciones….</a:t>
            </a:r>
            <a:endParaRPr lang="es-ES" sz="2800" dirty="0"/>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0546" y="4476750"/>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19"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0"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30918293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6240" y="451168"/>
            <a:ext cx="8382000" cy="553998"/>
          </a:xfrm>
        </p:spPr>
        <p:txBody>
          <a:bodyPr/>
          <a:lstStyle/>
          <a:p>
            <a:r>
              <a:rPr lang="es-ES" sz="4000" dirty="0" smtClean="0">
                <a:solidFill>
                  <a:srgbClr val="FFC000"/>
                </a:solidFill>
              </a:rPr>
              <a:t>Recomendaciones para las familias</a:t>
            </a:r>
            <a:endParaRPr lang="es-ES" sz="4000" dirty="0">
              <a:solidFill>
                <a:srgbClr val="FFC000"/>
              </a:solidFill>
            </a:endParaRPr>
          </a:p>
        </p:txBody>
      </p:sp>
      <p:sp>
        <p:nvSpPr>
          <p:cNvPr id="3" name="2 Marcador de contenido"/>
          <p:cNvSpPr>
            <a:spLocks noGrp="1"/>
          </p:cNvSpPr>
          <p:nvPr>
            <p:ph idx="1"/>
          </p:nvPr>
        </p:nvSpPr>
        <p:spPr>
          <a:xfrm>
            <a:off x="358140" y="1417320"/>
            <a:ext cx="7921466" cy="3902607"/>
          </a:xfrm>
        </p:spPr>
        <p:txBody>
          <a:bodyPr/>
          <a:lstStyle/>
          <a:p>
            <a:r>
              <a:rPr lang="es-ES" sz="2400" dirty="0" smtClean="0"/>
              <a:t>Lo importante es </a:t>
            </a:r>
            <a:r>
              <a:rPr lang="es-ES" sz="2400" dirty="0" smtClean="0">
                <a:solidFill>
                  <a:srgbClr val="0070C0"/>
                </a:solidFill>
              </a:rPr>
              <a:t>divertirse</a:t>
            </a:r>
            <a:r>
              <a:rPr lang="es-ES" sz="2400" dirty="0" smtClean="0"/>
              <a:t>. No  imponer el juego como una tarea u obligación.</a:t>
            </a:r>
          </a:p>
          <a:p>
            <a:r>
              <a:rPr lang="es-ES" sz="2400" dirty="0" smtClean="0">
                <a:solidFill>
                  <a:srgbClr val="0070C0"/>
                </a:solidFill>
              </a:rPr>
              <a:t>Premiar</a:t>
            </a:r>
            <a:r>
              <a:rPr lang="es-ES" sz="2400" dirty="0" smtClean="0"/>
              <a:t> sus ideas, esfuerzos y logros.</a:t>
            </a:r>
          </a:p>
          <a:p>
            <a:r>
              <a:rPr lang="es-ES" sz="2400" dirty="0" smtClean="0"/>
              <a:t>Enseñarles a </a:t>
            </a:r>
            <a:r>
              <a:rPr lang="es-ES" sz="2400" dirty="0" smtClean="0">
                <a:solidFill>
                  <a:srgbClr val="0070C0"/>
                </a:solidFill>
              </a:rPr>
              <a:t>respetar y compartir</a:t>
            </a:r>
            <a:r>
              <a:rPr lang="es-ES" sz="2400" dirty="0" smtClean="0"/>
              <a:t>.</a:t>
            </a:r>
          </a:p>
          <a:p>
            <a:r>
              <a:rPr lang="es-ES" sz="2400" dirty="0" smtClean="0">
                <a:solidFill>
                  <a:srgbClr val="0070C0"/>
                </a:solidFill>
              </a:rPr>
              <a:t>Jugar con ellos</a:t>
            </a:r>
            <a:r>
              <a:rPr lang="es-ES" sz="2400" dirty="0" smtClean="0"/>
              <a:t>. Los padres son los mejores compañeros de juegos.</a:t>
            </a:r>
          </a:p>
          <a:p>
            <a:r>
              <a:rPr lang="es-ES" sz="2400" dirty="0" smtClean="0"/>
              <a:t>Elegir juguetes y juegos </a:t>
            </a:r>
            <a:r>
              <a:rPr lang="es-ES" sz="2400" dirty="0" smtClean="0">
                <a:solidFill>
                  <a:srgbClr val="0070C0"/>
                </a:solidFill>
              </a:rPr>
              <a:t>SEGUROS</a:t>
            </a:r>
            <a:r>
              <a:rPr lang="es-ES" sz="2400" dirty="0" smtClean="0"/>
              <a:t> , adecuados a su edad.</a:t>
            </a:r>
          </a:p>
          <a:p>
            <a:r>
              <a:rPr lang="es-ES" sz="2400" dirty="0" smtClean="0">
                <a:solidFill>
                  <a:srgbClr val="0070C0"/>
                </a:solidFill>
              </a:rPr>
              <a:t>Vigilar</a:t>
            </a:r>
            <a:r>
              <a:rPr lang="es-ES" sz="2400" dirty="0" smtClean="0"/>
              <a:t> sus actividades.</a:t>
            </a:r>
          </a:p>
          <a:p>
            <a:endParaRPr lang="es-ES" dirty="0"/>
          </a:p>
        </p:txBody>
      </p:sp>
      <p:pic>
        <p:nvPicPr>
          <p:cNvPr id="6" name="Imagen 4"/>
          <p:cNvPicPr>
            <a:picLocks noChangeAspect="1"/>
          </p:cNvPicPr>
          <p:nvPr/>
        </p:nvPicPr>
        <p:blipFill>
          <a:blip r:embed="rId2"/>
          <a:srcRect/>
          <a:stretch>
            <a:fillRect/>
          </a:stretch>
        </p:blipFill>
        <p:spPr bwMode="auto">
          <a:xfrm>
            <a:off x="7559675" y="234950"/>
            <a:ext cx="1439863" cy="882650"/>
          </a:xfrm>
          <a:prstGeom prst="rect">
            <a:avLst/>
          </a:prstGeom>
          <a:noFill/>
          <a:ln w="9525">
            <a:noFill/>
            <a:miter lim="800000"/>
            <a:headEnd/>
            <a:tailEnd/>
          </a:ln>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10546" y="4476750"/>
            <a:ext cx="840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3"/>
          <p:cNvPicPr>
            <a:picLocks noChangeAspect="1"/>
          </p:cNvPicPr>
          <p:nvPr/>
        </p:nvPicPr>
        <p:blipFill>
          <a:blip r:embed="rId4"/>
          <a:srcRect/>
          <a:stretch>
            <a:fillRect/>
          </a:stretch>
        </p:blipFill>
        <p:spPr bwMode="auto">
          <a:xfrm>
            <a:off x="7524750" y="6330950"/>
            <a:ext cx="1447800" cy="447675"/>
          </a:xfrm>
          <a:prstGeom prst="rect">
            <a:avLst/>
          </a:prstGeom>
          <a:noFill/>
          <a:ln w="9525">
            <a:noFill/>
            <a:miter lim="800000"/>
            <a:headEnd/>
            <a:tailEnd/>
          </a:ln>
        </p:spPr>
      </p:pic>
    </p:spTree>
    <p:extLst>
      <p:ext uri="{BB962C8B-B14F-4D97-AF65-F5344CB8AC3E}">
        <p14:creationId xmlns:p14="http://schemas.microsoft.com/office/powerpoint/2010/main" val="143449825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7645</TotalTime>
  <Words>232</Words>
  <Application>Microsoft Office PowerPoint</Application>
  <PresentationFormat>Presentación en pantalla (4:3)</PresentationFormat>
  <Paragraphs>39</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Aprender y divertirse jugando</vt:lpstr>
      <vt:lpstr>Juegos y juguetes</vt:lpstr>
      <vt:lpstr>Recomendaciones para las familias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22</cp:revision>
  <dcterms:created xsi:type="dcterms:W3CDTF">2016-05-03T15:33:32Z</dcterms:created>
  <dcterms:modified xsi:type="dcterms:W3CDTF">2019-05-12T16:49:19Z</dcterms:modified>
</cp:coreProperties>
</file>